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708" r:id="rId2"/>
    <p:sldId id="682" r:id="rId3"/>
    <p:sldId id="683" r:id="rId4"/>
    <p:sldId id="684" r:id="rId5"/>
    <p:sldId id="685" r:id="rId6"/>
    <p:sldId id="686" r:id="rId7"/>
    <p:sldId id="687" r:id="rId8"/>
    <p:sldId id="688" r:id="rId9"/>
    <p:sldId id="689" r:id="rId10"/>
    <p:sldId id="690" r:id="rId11"/>
    <p:sldId id="691" r:id="rId12"/>
    <p:sldId id="692" r:id="rId13"/>
    <p:sldId id="693" r:id="rId14"/>
    <p:sldId id="694" r:id="rId15"/>
    <p:sldId id="695" r:id="rId16"/>
    <p:sldId id="696" r:id="rId17"/>
    <p:sldId id="697" r:id="rId18"/>
    <p:sldId id="698" r:id="rId19"/>
    <p:sldId id="699" r:id="rId20"/>
    <p:sldId id="700" r:id="rId21"/>
    <p:sldId id="702" r:id="rId22"/>
    <p:sldId id="703" r:id="rId23"/>
    <p:sldId id="705" r:id="rId2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66"/>
    <a:srgbClr val="800000"/>
    <a:srgbClr val="CC99FF"/>
    <a:srgbClr val="9966FF"/>
    <a:srgbClr val="FFFFCC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43" autoAdjust="0"/>
  </p:normalViewPr>
  <p:slideViewPr>
    <p:cSldViewPr>
      <p:cViewPr>
        <p:scale>
          <a:sx n="50" d="100"/>
          <a:sy n="50" d="100"/>
        </p:scale>
        <p:origin x="-1866" y="-432"/>
      </p:cViewPr>
      <p:guideLst>
        <p:guide orient="horz" pos="2160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526"/>
    </p:cViewPr>
  </p:sorterViewPr>
  <p:notesViewPr>
    <p:cSldViewPr>
      <p:cViewPr varScale="1">
        <p:scale>
          <a:sx n="40" d="100"/>
          <a:sy n="40" d="100"/>
        </p:scale>
        <p:origin x="-150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69363"/>
            <a:ext cx="2971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69363"/>
            <a:ext cx="2971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7F2E023-C76D-48C2-8B7A-335EDBD91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11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B1606F4-DB27-449C-BD02-D2DE60D91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874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937FF-D843-48E5-B15F-7738C3F244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3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27137-1065-452C-8697-A7E6237937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79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74C56-336C-446F-862F-CD89BAC2A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4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F0FB3-80DE-467E-B8A0-5B317E1299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3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C75A6-17D1-4511-9C5D-6F252804A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42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BF5A1-FCAB-4E55-9F45-2B84967E2C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7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8975D-55BC-4BE4-BC4F-06B2BC152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4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ADEA24-3D0A-43E4-A7BD-A0386C28B7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68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344B7-1428-4168-97A6-1D56052F2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798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C161F-2EE6-4448-83F3-6E87F0F431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51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40B94-28D7-4AE4-A877-23DAB3F48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905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A5B6F-74C2-4521-9C72-36B2EDA10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85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Seminar on Bank Branch Audit -   Vipul Choksi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C2B9501F-2354-43FB-A92A-0C6415F8F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33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33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33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http://www.prz.tu-berlin.de/~alsch/image_archive/icons/food/carrot.gi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usa.venus.co.uk/weed/agifs/vagabi16.htm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prz.tu-berlin.de/~alsch/image_archive/icons/food/carrot.gi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hyperlink" Target="http://usa.venus.co.uk/weed/agifs/vagabi16.htm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png"/><Relationship Id="rId4" Type="http://schemas.openxmlformats.org/officeDocument/2006/relationships/hyperlink" Target="http://www.prz.tu-berlin.de/~alsch/image_archive/icons/food/carrot.gi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prz.tu-berlin.de/~alsch/image_archive/icons/food/carrot.gif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://usa.venus.co.uk/weed/agifs/vagabi16.ht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prz.tu-berlin.de/~alsch/image_archive/icons/food/carrot.gif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://usa.venus.co.uk/weed/agifs/vagabi16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1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prz.tu-berlin.de/~alsch/image_archive/icons/food/carrot.gif" TargetMode="External"/><Relationship Id="rId5" Type="http://schemas.openxmlformats.org/officeDocument/2006/relationships/image" Target="../media/image2.gif"/><Relationship Id="rId4" Type="http://schemas.openxmlformats.org/officeDocument/2006/relationships/hyperlink" Target="http://usa.venus.co.uk/weed/agifs/vagabi16.ht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usa.venus.co.uk/weed/agifs/vagabi16.htm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png"/><Relationship Id="rId4" Type="http://schemas.openxmlformats.org/officeDocument/2006/relationships/hyperlink" Target="http://www.prz.tu-berlin.de/~alsch/image_archive/icons/food/carrot.gi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en-US" smtClean="0">
              <a:solidFill>
                <a:schemeClr val="accent2"/>
              </a:solidFill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000" smtClean="0">
                <a:latin typeface="Tahoma" pitchFamily="34" charset="0"/>
                <a:cs typeface="Tahoma" pitchFamily="34" charset="0"/>
              </a:rPr>
              <a:t>Life as an Auditor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219200" y="2286000"/>
            <a:ext cx="6400800" cy="2895600"/>
          </a:xfrm>
        </p:spPr>
        <p:txBody>
          <a:bodyPr/>
          <a:lstStyle/>
          <a:p>
            <a:pPr marL="0" indent="0" algn="ctr">
              <a:buFontTx/>
              <a:buNone/>
            </a:pPr>
            <a:endParaRPr lang="en-US" sz="5000" smtClean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  <a:p>
            <a:pPr marL="0" indent="0" algn="ctr">
              <a:buFontTx/>
              <a:buNone/>
            </a:pPr>
            <a:r>
              <a:rPr lang="en-US" sz="500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Bank Branch Audit </a:t>
            </a:r>
          </a:p>
          <a:p>
            <a:pPr marL="0" indent="0" algn="ctr">
              <a:buFontTx/>
              <a:buNone/>
            </a:pPr>
            <a:r>
              <a:rPr lang="en-US" sz="5000" smtClean="0">
                <a:solidFill>
                  <a:schemeClr val="tx2"/>
                </a:solidFill>
                <a:latin typeface="Tahoma" pitchFamily="34" charset="0"/>
                <a:cs typeface="Tahoma" pitchFamily="34" charset="0"/>
              </a:rPr>
              <a:t>2016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ChangeArrowheads="1"/>
          </p:cNvSpPr>
          <p:nvPr/>
        </p:nvSpPr>
        <p:spPr bwMode="auto">
          <a:xfrm>
            <a:off x="455613" y="441325"/>
            <a:ext cx="44211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Now think about life.</a:t>
            </a:r>
          </a:p>
        </p:txBody>
      </p:sp>
      <p:pic>
        <p:nvPicPr>
          <p:cNvPr id="505859" name="Picture 3" descr="clim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63" y="1201738"/>
            <a:ext cx="3286125" cy="422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5860" name="Rectangle 4"/>
          <p:cNvSpPr>
            <a:spLocks noChangeArrowheads="1"/>
          </p:cNvSpPr>
          <p:nvPr/>
        </p:nvSpPr>
        <p:spPr bwMode="auto">
          <a:xfrm>
            <a:off x="525463" y="1735138"/>
            <a:ext cx="4918075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Life is not always easy.</a:t>
            </a:r>
          </a:p>
          <a:p>
            <a:pPr eaLnBrk="1" hangingPunct="1"/>
            <a:endParaRPr lang="en-US" sz="360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Life is not always comfortable.</a:t>
            </a:r>
          </a:p>
          <a:p>
            <a:pPr eaLnBrk="1" hangingPunct="1"/>
            <a:endParaRPr lang="en-US" sz="360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Sometimes life is very hard.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0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0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0"/>
                                        <p:tgtEl>
                                          <p:spTgt spid="50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58" grpId="0"/>
      <p:bldP spid="50586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Text Box 2"/>
          <p:cNvSpPr txBox="1">
            <a:spLocks noChangeArrowheads="1"/>
          </p:cNvSpPr>
          <p:nvPr/>
        </p:nvSpPr>
        <p:spPr bwMode="auto">
          <a:xfrm>
            <a:off x="455613" y="4741863"/>
            <a:ext cx="84391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We work very hard but get few results.</a:t>
            </a:r>
          </a:p>
          <a:p>
            <a:pPr eaLnBrk="1" hangingPunct="1">
              <a:defRPr/>
            </a:pP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What happens when we face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difficulties</a:t>
            </a: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</p:txBody>
      </p:sp>
      <p:sp>
        <p:nvSpPr>
          <p:cNvPr id="506883" name="Rectangle 3"/>
          <p:cNvSpPr>
            <a:spLocks noChangeArrowheads="1"/>
          </p:cNvSpPr>
          <p:nvPr/>
        </p:nvSpPr>
        <p:spPr bwMode="auto">
          <a:xfrm>
            <a:off x="4143375" y="717550"/>
            <a:ext cx="4486275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Things don’t happen like we wish.</a:t>
            </a:r>
          </a:p>
          <a:p>
            <a:pPr eaLnBrk="1" hangingPunct="1"/>
            <a:endParaRPr lang="en-US" sz="3600"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People don’t treat us like we hope.</a:t>
            </a:r>
          </a:p>
          <a:p>
            <a:pPr eaLnBrk="1" hangingPunct="1"/>
            <a:endParaRPr lang="en-US" sz="360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506884" name="Picture 4" descr="ang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" y="323850"/>
            <a:ext cx="3417888" cy="428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50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50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2" grpId="0"/>
      <p:bldP spid="5068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ChangeArrowheads="1"/>
          </p:cNvSpPr>
          <p:nvPr/>
        </p:nvSpPr>
        <p:spPr bwMode="auto">
          <a:xfrm>
            <a:off x="455613" y="441325"/>
            <a:ext cx="54879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Now think about the pots.</a:t>
            </a:r>
          </a:p>
        </p:txBody>
      </p:sp>
      <p:sp>
        <p:nvSpPr>
          <p:cNvPr id="507907" name="Rectangle 3"/>
          <p:cNvSpPr>
            <a:spLocks noChangeArrowheads="1"/>
          </p:cNvSpPr>
          <p:nvPr/>
        </p:nvSpPr>
        <p:spPr bwMode="auto">
          <a:xfrm>
            <a:off x="1570038" y="4113213"/>
            <a:ext cx="49625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The boiling water is like the problems of life.</a:t>
            </a:r>
          </a:p>
        </p:txBody>
      </p:sp>
      <p:pic>
        <p:nvPicPr>
          <p:cNvPr id="507908" name="Picture 4" descr="wat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879600"/>
            <a:ext cx="1095375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7909" name="Picture 5" descr="wat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898650"/>
            <a:ext cx="10668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7910" name="Picture 6" descr="water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762250"/>
            <a:ext cx="1143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0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0"/>
                                        <p:tgtEl>
                                          <p:spTgt spid="507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6" grpId="0"/>
      <p:bldP spid="50790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ChangeArrowheads="1"/>
          </p:cNvSpPr>
          <p:nvPr/>
        </p:nvSpPr>
        <p:spPr bwMode="auto">
          <a:xfrm>
            <a:off x="455613" y="441325"/>
            <a:ext cx="559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can be like the carrots.</a:t>
            </a:r>
          </a:p>
        </p:txBody>
      </p:sp>
      <p:sp>
        <p:nvSpPr>
          <p:cNvPr id="508931" name="Rectangle 3"/>
          <p:cNvSpPr>
            <a:spLocks noChangeArrowheads="1"/>
          </p:cNvSpPr>
          <p:nvPr/>
        </p:nvSpPr>
        <p:spPr bwMode="auto">
          <a:xfrm>
            <a:off x="455613" y="1628775"/>
            <a:ext cx="385603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go in</a:t>
            </a:r>
          </a:p>
          <a:p>
            <a:pPr algn="ctr"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tough and strong.</a:t>
            </a:r>
          </a:p>
        </p:txBody>
      </p:sp>
      <p:sp>
        <p:nvSpPr>
          <p:cNvPr id="508932" name="Rectangle 4"/>
          <p:cNvSpPr>
            <a:spLocks noChangeArrowheads="1"/>
          </p:cNvSpPr>
          <p:nvPr/>
        </p:nvSpPr>
        <p:spPr bwMode="auto">
          <a:xfrm>
            <a:off x="5172075" y="1628775"/>
            <a:ext cx="31353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come out soft &amp; weak.</a:t>
            </a:r>
          </a:p>
        </p:txBody>
      </p:sp>
      <p:pic>
        <p:nvPicPr>
          <p:cNvPr id="508933" name="Picture 5" descr="stro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2819400"/>
            <a:ext cx="3668712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8934" name="Picture 6" descr="sleep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550" y="2819400"/>
            <a:ext cx="1668463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6224588" y="452438"/>
            <a:ext cx="1855787" cy="962025"/>
            <a:chOff x="1248" y="384"/>
            <a:chExt cx="422" cy="264"/>
          </a:xfrm>
        </p:grpSpPr>
        <p:pic>
          <p:nvPicPr>
            <p:cNvPr id="14344" name="Picture 8" descr="[ carrot.gif ]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384"/>
              <a:ext cx="2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5" name="Picture 9" descr="[ carrot.gif ]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432"/>
              <a:ext cx="23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50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089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89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3000"/>
                                        <p:tgtEl>
                                          <p:spTgt spid="50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5089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5089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0"/>
                                        <p:tgtEl>
                                          <p:spTgt spid="508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0" grpId="0"/>
      <p:bldP spid="508931" grpId="0"/>
      <p:bldP spid="5089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ChangeArrowheads="1"/>
          </p:cNvSpPr>
          <p:nvPr/>
        </p:nvSpPr>
        <p:spPr bwMode="auto">
          <a:xfrm>
            <a:off x="560388" y="688975"/>
            <a:ext cx="40068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get very tired.</a:t>
            </a:r>
          </a:p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lose hope.</a:t>
            </a:r>
          </a:p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give up.</a:t>
            </a:r>
          </a:p>
        </p:txBody>
      </p:sp>
      <p:sp>
        <p:nvSpPr>
          <p:cNvPr id="509955" name="Rectangle 3"/>
          <p:cNvSpPr>
            <a:spLocks noChangeArrowheads="1"/>
          </p:cNvSpPr>
          <p:nvPr/>
        </p:nvSpPr>
        <p:spPr bwMode="auto">
          <a:xfrm>
            <a:off x="598488" y="3084513"/>
            <a:ext cx="40068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There is no more fighting spirit.</a:t>
            </a: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627063" y="4899025"/>
            <a:ext cx="5692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Don’t be like the carrots!</a:t>
            </a:r>
          </a:p>
        </p:txBody>
      </p:sp>
      <p:pic>
        <p:nvPicPr>
          <p:cNvPr id="509957" name="Picture 5" descr="c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3463" y="842963"/>
            <a:ext cx="3673475" cy="348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09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50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50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0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9954" grpId="0"/>
      <p:bldP spid="509955" grpId="0"/>
      <p:bldP spid="5099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ChangeArrowheads="1"/>
          </p:cNvSpPr>
          <p:nvPr/>
        </p:nvSpPr>
        <p:spPr bwMode="auto">
          <a:xfrm>
            <a:off x="455613" y="441325"/>
            <a:ext cx="5187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can be like the eggs.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172200" y="419100"/>
            <a:ext cx="1528763" cy="1123950"/>
            <a:chOff x="2664" y="381"/>
            <a:chExt cx="432" cy="339"/>
          </a:xfrm>
        </p:grpSpPr>
        <p:pic>
          <p:nvPicPr>
            <p:cNvPr id="16394" name="Picture 4" descr="eggcrack">
              <a:hlinkClick r:id="rId2"/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4" y="417"/>
              <a:ext cx="23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5" name="Picture 5" descr="eggcrack">
              <a:hlinkClick r:id="rId2"/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2" y="468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396" name="Picture 6" descr="eggcrack">
              <a:hlinkClick r:id="rId2"/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3" y="381"/>
              <a:ext cx="24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0983" name="Rectangle 7"/>
          <p:cNvSpPr>
            <a:spLocks noChangeArrowheads="1"/>
          </p:cNvSpPr>
          <p:nvPr/>
        </p:nvSpPr>
        <p:spPr bwMode="auto">
          <a:xfrm>
            <a:off x="606425" y="1600200"/>
            <a:ext cx="334168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start with	 a soft &amp; sensitive heart.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1173163" y="3836988"/>
            <a:ext cx="2297112" cy="2925762"/>
            <a:chOff x="731" y="999"/>
            <a:chExt cx="1447" cy="1843"/>
          </a:xfrm>
        </p:grpSpPr>
        <p:pic>
          <p:nvPicPr>
            <p:cNvPr id="16392" name="Picture 9" descr="perso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1" y="999"/>
              <a:ext cx="1447" cy="1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393" name="AutoShape 10"/>
            <p:cNvSpPr>
              <a:spLocks noChangeArrowheads="1"/>
            </p:cNvSpPr>
            <p:nvPr/>
          </p:nvSpPr>
          <p:spPr bwMode="auto">
            <a:xfrm>
              <a:off x="1296" y="1818"/>
              <a:ext cx="261" cy="2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48 w 21600"/>
                <a:gd name="T13" fmla="*/ 2300 h 21600"/>
                <a:gd name="T14" fmla="*/ 16552 w 21600"/>
                <a:gd name="T15" fmla="*/ 13716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gradFill rotWithShape="1">
              <a:gsLst>
                <a:gs pos="0">
                  <a:srgbClr val="FF3300"/>
                </a:gs>
                <a:gs pos="100000">
                  <a:srgbClr val="C12700"/>
                </a:gs>
              </a:gsLst>
              <a:lin ang="27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0987" name="Rectangle 11"/>
          <p:cNvSpPr>
            <a:spLocks noChangeArrowheads="1"/>
          </p:cNvSpPr>
          <p:nvPr/>
        </p:nvSpPr>
        <p:spPr bwMode="auto">
          <a:xfrm>
            <a:off x="4662488" y="1600200"/>
            <a:ext cx="37846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end up very hard and unfeeling inside.</a:t>
            </a:r>
          </a:p>
        </p:txBody>
      </p:sp>
      <p:pic>
        <p:nvPicPr>
          <p:cNvPr id="510988" name="Picture 12" descr="ba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38" y="3836988"/>
            <a:ext cx="2640012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3000"/>
                                        <p:tgtEl>
                                          <p:spTgt spid="51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0"/>
                                        <p:tgtEl>
                                          <p:spTgt spid="510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10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78" grpId="0"/>
      <p:bldP spid="510983" grpId="0"/>
      <p:bldP spid="51098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ChangeArrowheads="1"/>
          </p:cNvSpPr>
          <p:nvPr/>
        </p:nvSpPr>
        <p:spPr bwMode="auto">
          <a:xfrm>
            <a:off x="560388" y="688975"/>
            <a:ext cx="34353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hate others.</a:t>
            </a:r>
          </a:p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don’t like ourselves.</a:t>
            </a:r>
          </a:p>
        </p:txBody>
      </p:sp>
      <p:sp>
        <p:nvSpPr>
          <p:cNvPr id="512003" name="Rectangle 3"/>
          <p:cNvSpPr>
            <a:spLocks noChangeArrowheads="1"/>
          </p:cNvSpPr>
          <p:nvPr/>
        </p:nvSpPr>
        <p:spPr bwMode="auto">
          <a:xfrm>
            <a:off x="598488" y="2684463"/>
            <a:ext cx="34353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become hard-hearted.</a:t>
            </a:r>
          </a:p>
        </p:txBody>
      </p:sp>
      <p:sp>
        <p:nvSpPr>
          <p:cNvPr id="512004" name="Rectangle 4"/>
          <p:cNvSpPr>
            <a:spLocks noChangeArrowheads="1"/>
          </p:cNvSpPr>
          <p:nvPr/>
        </p:nvSpPr>
        <p:spPr bwMode="auto">
          <a:xfrm>
            <a:off x="608013" y="4222750"/>
            <a:ext cx="539273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There is no warm feeling, only bitterness.</a:t>
            </a:r>
          </a:p>
        </p:txBody>
      </p:sp>
      <p:sp>
        <p:nvSpPr>
          <p:cNvPr id="512005" name="Rectangle 5"/>
          <p:cNvSpPr>
            <a:spLocks noChangeArrowheads="1"/>
          </p:cNvSpPr>
          <p:nvPr/>
        </p:nvSpPr>
        <p:spPr bwMode="auto">
          <a:xfrm>
            <a:off x="612775" y="5627688"/>
            <a:ext cx="56927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Don’t be like the eggs!</a:t>
            </a:r>
          </a:p>
        </p:txBody>
      </p:sp>
      <p:pic>
        <p:nvPicPr>
          <p:cNvPr id="512006" name="Picture 6" descr="figh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788" y="728663"/>
            <a:ext cx="47117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51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51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51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1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02" grpId="0"/>
      <p:bldP spid="512003" grpId="0"/>
      <p:bldP spid="512004" grpId="0"/>
      <p:bldP spid="51200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ChangeArrowheads="1"/>
          </p:cNvSpPr>
          <p:nvPr/>
        </p:nvSpPr>
        <p:spPr bwMode="auto">
          <a:xfrm>
            <a:off x="455613" y="441325"/>
            <a:ext cx="681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can be like the coffee beans.</a:t>
            </a:r>
          </a:p>
        </p:txBody>
      </p:sp>
      <p:sp>
        <p:nvSpPr>
          <p:cNvPr id="513027" name="Rectangle 3"/>
          <p:cNvSpPr>
            <a:spLocks noChangeArrowheads="1"/>
          </p:cNvSpPr>
          <p:nvPr/>
        </p:nvSpPr>
        <p:spPr bwMode="auto">
          <a:xfrm>
            <a:off x="5180013" y="1722438"/>
            <a:ext cx="3341687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The water does not change the coffee powder.</a:t>
            </a:r>
          </a:p>
        </p:txBody>
      </p:sp>
      <p:sp>
        <p:nvSpPr>
          <p:cNvPr id="513028" name="Rectangle 4"/>
          <p:cNvSpPr>
            <a:spLocks noChangeArrowheads="1"/>
          </p:cNvSpPr>
          <p:nvPr/>
        </p:nvSpPr>
        <p:spPr bwMode="auto">
          <a:xfrm>
            <a:off x="5032375" y="3860800"/>
            <a:ext cx="37846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The coffee powder changes the water!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280275" y="295275"/>
            <a:ext cx="1249363" cy="938213"/>
            <a:chOff x="4586" y="186"/>
            <a:chExt cx="787" cy="591"/>
          </a:xfrm>
        </p:grpSpPr>
        <p:sp>
          <p:nvSpPr>
            <p:cNvPr id="18439" name="Oval 6"/>
            <p:cNvSpPr>
              <a:spLocks noChangeArrowheads="1"/>
            </p:cNvSpPr>
            <p:nvPr/>
          </p:nvSpPr>
          <p:spPr bwMode="auto">
            <a:xfrm>
              <a:off x="4586" y="319"/>
              <a:ext cx="296" cy="239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0" name="Line 7"/>
            <p:cNvSpPr>
              <a:spLocks noChangeShapeType="1"/>
            </p:cNvSpPr>
            <p:nvPr/>
          </p:nvSpPr>
          <p:spPr bwMode="auto">
            <a:xfrm>
              <a:off x="4587" y="424"/>
              <a:ext cx="2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Oval 8"/>
            <p:cNvSpPr>
              <a:spLocks noChangeArrowheads="1"/>
            </p:cNvSpPr>
            <p:nvPr/>
          </p:nvSpPr>
          <p:spPr bwMode="auto">
            <a:xfrm>
              <a:off x="4730" y="539"/>
              <a:ext cx="296" cy="238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Line 9"/>
            <p:cNvSpPr>
              <a:spLocks noChangeShapeType="1"/>
            </p:cNvSpPr>
            <p:nvPr/>
          </p:nvSpPr>
          <p:spPr bwMode="auto">
            <a:xfrm>
              <a:off x="4725" y="644"/>
              <a:ext cx="30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Oval 10"/>
            <p:cNvSpPr>
              <a:spLocks noChangeArrowheads="1"/>
            </p:cNvSpPr>
            <p:nvPr/>
          </p:nvSpPr>
          <p:spPr bwMode="auto">
            <a:xfrm>
              <a:off x="4823" y="186"/>
              <a:ext cx="296" cy="238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4" name="Line 11"/>
            <p:cNvSpPr>
              <a:spLocks noChangeShapeType="1"/>
            </p:cNvSpPr>
            <p:nvPr/>
          </p:nvSpPr>
          <p:spPr bwMode="auto">
            <a:xfrm>
              <a:off x="4823" y="291"/>
              <a:ext cx="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Oval 12"/>
            <p:cNvSpPr>
              <a:spLocks noChangeArrowheads="1"/>
            </p:cNvSpPr>
            <p:nvPr/>
          </p:nvSpPr>
          <p:spPr bwMode="auto">
            <a:xfrm>
              <a:off x="5077" y="386"/>
              <a:ext cx="296" cy="238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6" name="Line 13"/>
            <p:cNvSpPr>
              <a:spLocks noChangeShapeType="1"/>
            </p:cNvSpPr>
            <p:nvPr/>
          </p:nvSpPr>
          <p:spPr bwMode="auto">
            <a:xfrm flipV="1">
              <a:off x="5077" y="491"/>
              <a:ext cx="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13038" name="Picture 14" descr="health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8" y="1728788"/>
            <a:ext cx="4578350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3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30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30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3000"/>
                                        <p:tgtEl>
                                          <p:spTgt spid="513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3000"/>
                                        <p:tgtEl>
                                          <p:spTgt spid="51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26" grpId="0"/>
      <p:bldP spid="513027" grpId="0"/>
      <p:bldP spid="51302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ChangeArrowheads="1"/>
          </p:cNvSpPr>
          <p:nvPr/>
        </p:nvSpPr>
        <p:spPr bwMode="auto">
          <a:xfrm>
            <a:off x="477838" y="396875"/>
            <a:ext cx="8480425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The water has become different because of the coffee powder.</a:t>
            </a:r>
          </a:p>
          <a:p>
            <a:pPr eaLnBrk="1" hangingPunct="1">
              <a:defRPr/>
            </a:pP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		See it.</a:t>
            </a:r>
          </a:p>
          <a:p>
            <a:pPr eaLnBrk="1" hangingPunct="1">
              <a:defRPr/>
            </a:pP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		Smell it.</a:t>
            </a:r>
          </a:p>
          <a:p>
            <a:pPr eaLnBrk="1" hangingPunct="1">
              <a:defRPr/>
            </a:pP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		Drink it.</a:t>
            </a:r>
          </a:p>
          <a:p>
            <a:pPr eaLnBrk="1" hangingPunct="1">
              <a:defRPr/>
            </a:pP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The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hotter</a:t>
            </a: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 the water, the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better</a:t>
            </a: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 the taste.</a:t>
            </a:r>
          </a:p>
        </p:txBody>
      </p:sp>
      <p:pic>
        <p:nvPicPr>
          <p:cNvPr id="514051" name="Picture 3" descr="Food_006"/>
          <p:cNvPicPr>
            <a:picLocks noChangeAspect="1" noChangeArrowheads="1" noCrop="1"/>
          </p:cNvPicPr>
          <p:nvPr/>
        </p:nvPicPr>
        <p:blipFill>
          <a:blip r:embed="rId2">
            <a:lum brigh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725" y="1779588"/>
            <a:ext cx="2335213" cy="315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4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514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05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ChangeArrowheads="1"/>
          </p:cNvSpPr>
          <p:nvPr/>
        </p:nvSpPr>
        <p:spPr bwMode="auto">
          <a:xfrm>
            <a:off x="455613" y="441325"/>
            <a:ext cx="6813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can be like the coffee beans.</a:t>
            </a:r>
          </a:p>
        </p:txBody>
      </p:sp>
      <p:sp>
        <p:nvSpPr>
          <p:cNvPr id="515075" name="Rectangle 3"/>
          <p:cNvSpPr>
            <a:spLocks noChangeArrowheads="1"/>
          </p:cNvSpPr>
          <p:nvPr/>
        </p:nvSpPr>
        <p:spPr bwMode="auto">
          <a:xfrm>
            <a:off x="1046163" y="4343400"/>
            <a:ext cx="71135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make something good from the difficulties we face.</a:t>
            </a:r>
          </a:p>
        </p:txBody>
      </p:sp>
      <p:pic>
        <p:nvPicPr>
          <p:cNvPr id="515076" name="Picture 4" descr="dangerou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538" y="1285875"/>
            <a:ext cx="5464175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077" name="Rectangle 5"/>
          <p:cNvSpPr>
            <a:spLocks noChangeArrowheads="1"/>
          </p:cNvSpPr>
          <p:nvPr/>
        </p:nvSpPr>
        <p:spPr bwMode="auto">
          <a:xfrm>
            <a:off x="1074738" y="5756275"/>
            <a:ext cx="44989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learn new things.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5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15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000"/>
                                        <p:tgtEl>
                                          <p:spTgt spid="515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515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4" grpId="0"/>
      <p:bldP spid="515075" grpId="0"/>
      <p:bldP spid="51507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290512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5000" smtClean="0">
                <a:latin typeface="Tahoma" pitchFamily="34" charset="0"/>
                <a:cs typeface="Tahoma" pitchFamily="34" charset="0"/>
              </a:rPr>
              <a:t>THE CARROT, THE EGG</a:t>
            </a:r>
            <a:br>
              <a:rPr lang="en-US" sz="5000" smtClean="0">
                <a:latin typeface="Tahoma" pitchFamily="34" charset="0"/>
                <a:cs typeface="Tahoma" pitchFamily="34" charset="0"/>
              </a:rPr>
            </a:br>
            <a:r>
              <a:rPr lang="en-US" sz="5000" smtClean="0">
                <a:latin typeface="Tahoma" pitchFamily="34" charset="0"/>
                <a:cs typeface="Tahoma" pitchFamily="34" charset="0"/>
              </a:rPr>
              <a:t>AND THE</a:t>
            </a:r>
            <a:br>
              <a:rPr lang="en-US" sz="5000" smtClean="0">
                <a:latin typeface="Tahoma" pitchFamily="34" charset="0"/>
                <a:cs typeface="Tahoma" pitchFamily="34" charset="0"/>
              </a:rPr>
            </a:br>
            <a:r>
              <a:rPr lang="en-US" sz="5000" b="1" smtClean="0">
                <a:latin typeface="Tahoma" pitchFamily="34" charset="0"/>
                <a:cs typeface="Tahoma" pitchFamily="34" charset="0"/>
              </a:rPr>
              <a:t>COFFEE BEAN</a:t>
            </a:r>
          </a:p>
        </p:txBody>
      </p:sp>
      <p:grpSp>
        <p:nvGrpSpPr>
          <p:cNvPr id="3075" name="Group 3"/>
          <p:cNvGrpSpPr>
            <a:grpSpLocks/>
          </p:cNvGrpSpPr>
          <p:nvPr/>
        </p:nvGrpSpPr>
        <p:grpSpPr bwMode="auto">
          <a:xfrm>
            <a:off x="709613" y="4267200"/>
            <a:ext cx="1855787" cy="962025"/>
            <a:chOff x="1248" y="384"/>
            <a:chExt cx="422" cy="264"/>
          </a:xfrm>
        </p:grpSpPr>
        <p:pic>
          <p:nvPicPr>
            <p:cNvPr id="3089" name="Picture 4" descr="[ carrot.gif ]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384"/>
              <a:ext cx="2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90" name="Picture 5" descr="[ carrot.gif ]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432"/>
              <a:ext cx="23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76" name="Group 6"/>
          <p:cNvGrpSpPr>
            <a:grpSpLocks/>
          </p:cNvGrpSpPr>
          <p:nvPr/>
        </p:nvGrpSpPr>
        <p:grpSpPr bwMode="auto">
          <a:xfrm>
            <a:off x="3571875" y="5162550"/>
            <a:ext cx="1528763" cy="1123950"/>
            <a:chOff x="2664" y="381"/>
            <a:chExt cx="432" cy="339"/>
          </a:xfrm>
        </p:grpSpPr>
        <p:pic>
          <p:nvPicPr>
            <p:cNvPr id="3086" name="Picture 7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4" y="417"/>
              <a:ext cx="23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7" name="Picture 8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2" y="468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8" name="Picture 9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3" y="381"/>
              <a:ext cx="24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77" name="Group 10"/>
          <p:cNvGrpSpPr>
            <a:grpSpLocks/>
          </p:cNvGrpSpPr>
          <p:nvPr/>
        </p:nvGrpSpPr>
        <p:grpSpPr bwMode="auto">
          <a:xfrm>
            <a:off x="6494463" y="3924300"/>
            <a:ext cx="2020887" cy="1466850"/>
            <a:chOff x="4586" y="186"/>
            <a:chExt cx="787" cy="591"/>
          </a:xfrm>
        </p:grpSpPr>
        <p:sp>
          <p:nvSpPr>
            <p:cNvPr id="3078" name="Oval 11"/>
            <p:cNvSpPr>
              <a:spLocks noChangeArrowheads="1"/>
            </p:cNvSpPr>
            <p:nvPr/>
          </p:nvSpPr>
          <p:spPr bwMode="auto">
            <a:xfrm>
              <a:off x="4586" y="319"/>
              <a:ext cx="296" cy="239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9" name="Line 12"/>
            <p:cNvSpPr>
              <a:spLocks noChangeShapeType="1"/>
            </p:cNvSpPr>
            <p:nvPr/>
          </p:nvSpPr>
          <p:spPr bwMode="auto">
            <a:xfrm>
              <a:off x="4587" y="424"/>
              <a:ext cx="2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0" name="Oval 13"/>
            <p:cNvSpPr>
              <a:spLocks noChangeArrowheads="1"/>
            </p:cNvSpPr>
            <p:nvPr/>
          </p:nvSpPr>
          <p:spPr bwMode="auto">
            <a:xfrm>
              <a:off x="4730" y="539"/>
              <a:ext cx="296" cy="238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1" name="Line 14"/>
            <p:cNvSpPr>
              <a:spLocks noChangeShapeType="1"/>
            </p:cNvSpPr>
            <p:nvPr/>
          </p:nvSpPr>
          <p:spPr bwMode="auto">
            <a:xfrm>
              <a:off x="4725" y="644"/>
              <a:ext cx="30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Oval 15"/>
            <p:cNvSpPr>
              <a:spLocks noChangeArrowheads="1"/>
            </p:cNvSpPr>
            <p:nvPr/>
          </p:nvSpPr>
          <p:spPr bwMode="auto">
            <a:xfrm>
              <a:off x="4823" y="186"/>
              <a:ext cx="296" cy="238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Line 16"/>
            <p:cNvSpPr>
              <a:spLocks noChangeShapeType="1"/>
            </p:cNvSpPr>
            <p:nvPr/>
          </p:nvSpPr>
          <p:spPr bwMode="auto">
            <a:xfrm>
              <a:off x="4823" y="291"/>
              <a:ext cx="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Oval 17"/>
            <p:cNvSpPr>
              <a:spLocks noChangeArrowheads="1"/>
            </p:cNvSpPr>
            <p:nvPr/>
          </p:nvSpPr>
          <p:spPr bwMode="auto">
            <a:xfrm>
              <a:off x="5077" y="386"/>
              <a:ext cx="296" cy="238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5" name="Line 18"/>
            <p:cNvSpPr>
              <a:spLocks noChangeShapeType="1"/>
            </p:cNvSpPr>
            <p:nvPr/>
          </p:nvSpPr>
          <p:spPr bwMode="auto">
            <a:xfrm flipV="1">
              <a:off x="5077" y="491"/>
              <a:ext cx="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98" name="Rectangle 2"/>
          <p:cNvSpPr>
            <a:spLocks noChangeArrowheads="1"/>
          </p:cNvSpPr>
          <p:nvPr/>
        </p:nvSpPr>
        <p:spPr bwMode="auto">
          <a:xfrm>
            <a:off x="3551238" y="461963"/>
            <a:ext cx="539273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have new knowledge, new skills, new abilities.</a:t>
            </a:r>
          </a:p>
        </p:txBody>
      </p:sp>
      <p:pic>
        <p:nvPicPr>
          <p:cNvPr id="516099" name="Picture 3" descr="difficu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95288"/>
            <a:ext cx="2994025" cy="409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6100" name="Picture 4" descr="rea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2611438"/>
            <a:ext cx="3503613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6101" name="Text Box 5"/>
          <p:cNvSpPr txBox="1">
            <a:spLocks noChangeArrowheads="1"/>
          </p:cNvSpPr>
          <p:nvPr/>
        </p:nvSpPr>
        <p:spPr bwMode="auto">
          <a:xfrm>
            <a:off x="3394075" y="5467350"/>
            <a:ext cx="4967288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grow in experience.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3000"/>
                                        <p:tgtEl>
                                          <p:spTgt spid="51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1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51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98" grpId="0"/>
      <p:bldP spid="51610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Text Box 2"/>
          <p:cNvSpPr txBox="1">
            <a:spLocks noChangeArrowheads="1"/>
          </p:cNvSpPr>
          <p:nvPr/>
        </p:nvSpPr>
        <p:spPr bwMode="auto">
          <a:xfrm>
            <a:off x="407988" y="588963"/>
            <a:ext cx="8507412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To succeed, we must try… and try again.</a:t>
            </a:r>
          </a:p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must believe in what we are doing.</a:t>
            </a:r>
          </a:p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must not give up.</a:t>
            </a:r>
          </a:p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must be patient.</a:t>
            </a:r>
          </a:p>
          <a:p>
            <a:pPr eaLnBrk="1" hangingPunct="1"/>
            <a:r>
              <a:rPr lang="en-US" sz="3600">
                <a:latin typeface="Tahoma" pitchFamily="34" charset="0"/>
                <a:cs typeface="Tahoma" pitchFamily="34" charset="0"/>
              </a:rPr>
              <a:t>We must keep pushing.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33813" y="3467100"/>
            <a:ext cx="4572000" cy="2925763"/>
            <a:chOff x="2415" y="2184"/>
            <a:chExt cx="2880" cy="1843"/>
          </a:xfrm>
        </p:grpSpPr>
        <p:pic>
          <p:nvPicPr>
            <p:cNvPr id="22532" name="Picture 4" descr="push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5" y="2184"/>
              <a:ext cx="2880" cy="1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3" name="Text Box 5"/>
            <p:cNvSpPr txBox="1">
              <a:spLocks noChangeArrowheads="1"/>
            </p:cNvSpPr>
            <p:nvPr/>
          </p:nvSpPr>
          <p:spPr bwMode="auto">
            <a:xfrm rot="-606179">
              <a:off x="4022" y="2571"/>
              <a:ext cx="1081" cy="294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400" b="1">
                  <a:latin typeface="Arial" charset="0"/>
                </a:rPr>
                <a:t>difficulties</a:t>
              </a:r>
            </a:p>
          </p:txBody>
        </p:sp>
        <p:sp>
          <p:nvSpPr>
            <p:cNvPr id="22534" name="Text Box 6"/>
            <p:cNvSpPr txBox="1">
              <a:spLocks noChangeArrowheads="1"/>
            </p:cNvSpPr>
            <p:nvPr/>
          </p:nvSpPr>
          <p:spPr bwMode="auto">
            <a:xfrm rot="736434">
              <a:off x="3983" y="3146"/>
              <a:ext cx="1131" cy="33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2800" b="1">
                  <a:latin typeface="Arial" charset="0"/>
                </a:rPr>
                <a:t>problems</a:t>
              </a:r>
            </a:p>
          </p:txBody>
        </p:sp>
        <p:sp>
          <p:nvSpPr>
            <p:cNvPr id="22535" name="Text Box 7"/>
            <p:cNvSpPr txBox="1">
              <a:spLocks noChangeArrowheads="1"/>
            </p:cNvSpPr>
            <p:nvPr/>
          </p:nvSpPr>
          <p:spPr bwMode="auto">
            <a:xfrm>
              <a:off x="3893" y="3662"/>
              <a:ext cx="1120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2"/>
                  </a:solidFill>
                  <a:latin typeface="Times New Roman" pitchFamily="18" charset="0"/>
                </a:defRPr>
              </a:lvl1pPr>
              <a:lvl2pPr marL="742950" indent="-285750">
                <a:defRPr>
                  <a:solidFill>
                    <a:schemeClr val="tx2"/>
                  </a:solidFill>
                  <a:latin typeface="Times New Roman" pitchFamily="18" charset="0"/>
                </a:defRPr>
              </a:lvl2pPr>
              <a:lvl3pPr marL="1143000" indent="-228600">
                <a:defRPr>
                  <a:solidFill>
                    <a:schemeClr val="tx2"/>
                  </a:solidFill>
                  <a:latin typeface="Times New Roman" pitchFamily="18" charset="0"/>
                </a:defRPr>
              </a:lvl3pPr>
              <a:lvl4pPr marL="1600200" indent="-228600">
                <a:defRPr>
                  <a:solidFill>
                    <a:schemeClr val="tx2"/>
                  </a:solidFill>
                  <a:latin typeface="Times New Roman" pitchFamily="18" charset="0"/>
                </a:defRPr>
              </a:lvl4pPr>
              <a:lvl5pPr marL="2057400" indent="-228600">
                <a:defRPr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sz="1600" b="1">
                  <a:latin typeface="Arial" charset="0"/>
                </a:rPr>
                <a:t>handle with care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51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9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Text Box 2"/>
          <p:cNvSpPr txBox="1">
            <a:spLocks noChangeArrowheads="1"/>
          </p:cNvSpPr>
          <p:nvPr/>
        </p:nvSpPr>
        <p:spPr bwMode="auto">
          <a:xfrm>
            <a:off x="985838" y="3979863"/>
            <a:ext cx="746601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Problems and difficulties give us the chance to become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stronger</a:t>
            </a: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… and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better</a:t>
            </a: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… and 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tougher</a:t>
            </a: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pic>
        <p:nvPicPr>
          <p:cNvPr id="519171" name="Picture 3" descr="sup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571500"/>
            <a:ext cx="5394325" cy="292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19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19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0"/>
                                        <p:tgtEl>
                                          <p:spTgt spid="51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218" name="Text Box 2"/>
          <p:cNvSpPr txBox="1">
            <a:spLocks noChangeArrowheads="1"/>
          </p:cNvSpPr>
          <p:nvPr/>
        </p:nvSpPr>
        <p:spPr bwMode="auto">
          <a:xfrm>
            <a:off x="1865313" y="5238750"/>
            <a:ext cx="495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Be like the coffee bean!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524125" y="658813"/>
            <a:ext cx="3478213" cy="4300537"/>
            <a:chOff x="546" y="2100"/>
            <a:chExt cx="1462" cy="1843"/>
          </a:xfrm>
        </p:grpSpPr>
        <p:pic>
          <p:nvPicPr>
            <p:cNvPr id="24580" name="Picture 4" descr="smil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6" y="2100"/>
              <a:ext cx="1462" cy="18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581" name="Picture 5" descr="javanim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9" y="3471"/>
              <a:ext cx="396" cy="4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52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12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r>
              <a:rPr lang="en-US" sz="5000" smtClean="0">
                <a:latin typeface="Tahoma" pitchFamily="34" charset="0"/>
                <a:cs typeface="Tahoma" pitchFamily="34" charset="0"/>
              </a:rPr>
              <a:t>Put three pots of water over the fire.</a:t>
            </a:r>
          </a:p>
        </p:txBody>
      </p:sp>
      <p:pic>
        <p:nvPicPr>
          <p:cNvPr id="4099" name="Picture 3" descr="fire_2_e0"/>
          <p:cNvPicPr>
            <a:picLocks noChangeAspect="1" noChangeArrowheads="1" noCro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4800600"/>
            <a:ext cx="361950" cy="590550"/>
          </a:xfrm>
        </p:spPr>
      </p:pic>
      <p:pic>
        <p:nvPicPr>
          <p:cNvPr id="4100" name="Picture 4" descr="fire_2_e0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72225" y="2676525"/>
            <a:ext cx="361950" cy="590550"/>
          </a:xfrm>
        </p:spPr>
      </p:pic>
      <p:pic>
        <p:nvPicPr>
          <p:cNvPr id="4101" name="Picture 8" descr="water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43000" y="4343400"/>
            <a:ext cx="714375" cy="476250"/>
          </a:xfrm>
        </p:spPr>
      </p:pic>
      <p:pic>
        <p:nvPicPr>
          <p:cNvPr id="4102" name="Picture 5" descr="water"/>
          <p:cNvPicPr>
            <a:picLocks noChangeAspect="1" noChangeArrowheads="1" noCro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24600" y="2495550"/>
            <a:ext cx="714375" cy="476250"/>
          </a:xfrm>
        </p:spPr>
      </p:pic>
      <p:pic>
        <p:nvPicPr>
          <p:cNvPr id="4103" name="Picture 6" descr="fire_2_e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238" y="2971800"/>
            <a:ext cx="92392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7" descr="wat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238" y="2971800"/>
            <a:ext cx="10668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ire_2_e0"/>
          <p:cNvPicPr>
            <a:picLocks noChangeAspect="1" noChangeArrowheads="1" noCro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5663" y="2189163"/>
            <a:ext cx="862012" cy="1354137"/>
          </a:xfrm>
          <a:noFill/>
        </p:spPr>
      </p:pic>
      <p:pic>
        <p:nvPicPr>
          <p:cNvPr id="5123" name="Picture 3" descr="fire_2_e0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3663" y="2051050"/>
            <a:ext cx="838200" cy="1316038"/>
          </a:xfrm>
          <a:noFill/>
        </p:spPr>
      </p:pic>
      <p:pic>
        <p:nvPicPr>
          <p:cNvPr id="5124" name="Picture 4" descr="water"/>
          <p:cNvPicPr>
            <a:picLocks noChangeAspect="1" noChangeArrowheads="1" noCro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235200"/>
            <a:ext cx="1035050" cy="663575"/>
          </a:xfrm>
          <a:noFill/>
        </p:spPr>
      </p:pic>
      <p:pic>
        <p:nvPicPr>
          <p:cNvPr id="5125" name="Picture 5" descr="fire_2_e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609850"/>
            <a:ext cx="922338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wat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898650"/>
            <a:ext cx="10668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 descr="water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3038475"/>
            <a:ext cx="1079500" cy="692150"/>
          </a:xfrm>
          <a:noFill/>
        </p:spPr>
      </p:pic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746125" y="188913"/>
            <a:ext cx="78644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822325" y="4570413"/>
            <a:ext cx="7772400" cy="1631950"/>
          </a:xfrm>
          <a:prstGeom prst="rect">
            <a:avLst/>
          </a:prstGeom>
          <a:solidFill>
            <a:srgbClr val="FDFF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5000">
                <a:latin typeface="Tahoma" pitchFamily="34" charset="0"/>
                <a:cs typeface="Tahoma" pitchFamily="34" charset="0"/>
              </a:rPr>
              <a:t>In the first pot, put some carrots.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2038350" y="1924050"/>
            <a:ext cx="669925" cy="419100"/>
            <a:chOff x="1248" y="384"/>
            <a:chExt cx="422" cy="264"/>
          </a:xfrm>
        </p:grpSpPr>
        <p:pic>
          <p:nvPicPr>
            <p:cNvPr id="5131" name="Picture 11" descr="[ carrot.gif ]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384"/>
              <a:ext cx="2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32" name="Picture 12" descr="[ carrot.gif ]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432"/>
              <a:ext cx="23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2000" decel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ire_2_e0"/>
          <p:cNvPicPr>
            <a:picLocks noChangeAspect="1" noChangeArrowheads="1" noCro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5663" y="2189163"/>
            <a:ext cx="862012" cy="1354137"/>
          </a:xfrm>
          <a:noFill/>
        </p:spPr>
      </p:pic>
      <p:pic>
        <p:nvPicPr>
          <p:cNvPr id="6147" name="Picture 3" descr="fire_2_e0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3663" y="2051050"/>
            <a:ext cx="838200" cy="1316038"/>
          </a:xfrm>
          <a:noFill/>
        </p:spPr>
      </p:pic>
      <p:pic>
        <p:nvPicPr>
          <p:cNvPr id="6148" name="Picture 4" descr="water"/>
          <p:cNvPicPr>
            <a:picLocks noChangeAspect="1" noChangeArrowheads="1" noCro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235200"/>
            <a:ext cx="1035050" cy="663575"/>
          </a:xfrm>
          <a:noFill/>
        </p:spPr>
      </p:pic>
      <p:pic>
        <p:nvPicPr>
          <p:cNvPr id="6149" name="Picture 5" descr="fire_2_e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609850"/>
            <a:ext cx="922338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 descr="wat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898650"/>
            <a:ext cx="10668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 descr="water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3038475"/>
            <a:ext cx="1079500" cy="692150"/>
          </a:xfrm>
          <a:noFill/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746125" y="188913"/>
            <a:ext cx="78644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822325" y="4570413"/>
            <a:ext cx="7239000" cy="1631950"/>
          </a:xfrm>
          <a:prstGeom prst="rect">
            <a:avLst/>
          </a:prstGeom>
          <a:solidFill>
            <a:srgbClr val="FDFF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sz="5000">
                <a:latin typeface="Tahoma" pitchFamily="34" charset="0"/>
                <a:cs typeface="Tahoma" pitchFamily="34" charset="0"/>
              </a:rPr>
              <a:t>In the second pot, put some eggs.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414838" y="2673350"/>
            <a:ext cx="685800" cy="538163"/>
            <a:chOff x="2664" y="381"/>
            <a:chExt cx="432" cy="339"/>
          </a:xfrm>
        </p:grpSpPr>
        <p:pic>
          <p:nvPicPr>
            <p:cNvPr id="6158" name="Picture 11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4" y="417"/>
              <a:ext cx="23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9" name="Picture 12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2" y="468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60" name="Picture 13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3" y="381"/>
              <a:ext cx="24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6155" name="Group 14"/>
          <p:cNvGrpSpPr>
            <a:grpSpLocks/>
          </p:cNvGrpSpPr>
          <p:nvPr/>
        </p:nvGrpSpPr>
        <p:grpSpPr bwMode="auto">
          <a:xfrm>
            <a:off x="2038350" y="1924050"/>
            <a:ext cx="669925" cy="419100"/>
            <a:chOff x="1248" y="384"/>
            <a:chExt cx="422" cy="264"/>
          </a:xfrm>
        </p:grpSpPr>
        <p:pic>
          <p:nvPicPr>
            <p:cNvPr id="6156" name="Picture 15" descr="[ carrot.gif ]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384"/>
              <a:ext cx="2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7" name="Picture 16" descr="[ carrot.gif ]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432"/>
              <a:ext cx="23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fire_2_e0"/>
          <p:cNvPicPr>
            <a:picLocks noChangeAspect="1" noChangeArrowheads="1" noCro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5663" y="2189163"/>
            <a:ext cx="862012" cy="1354137"/>
          </a:xfrm>
          <a:noFill/>
        </p:spPr>
      </p:pic>
      <p:pic>
        <p:nvPicPr>
          <p:cNvPr id="7171" name="Picture 3" descr="fire_2_e0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3663" y="2051050"/>
            <a:ext cx="838200" cy="1316038"/>
          </a:xfrm>
          <a:noFill/>
        </p:spPr>
      </p:pic>
      <p:pic>
        <p:nvPicPr>
          <p:cNvPr id="7172" name="Picture 4" descr="water"/>
          <p:cNvPicPr>
            <a:picLocks noChangeAspect="1" noChangeArrowheads="1" noCro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235200"/>
            <a:ext cx="1035050" cy="663575"/>
          </a:xfrm>
          <a:noFill/>
        </p:spPr>
      </p:pic>
      <p:pic>
        <p:nvPicPr>
          <p:cNvPr id="7173" name="Picture 5" descr="fire_2_e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609850"/>
            <a:ext cx="922338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wat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898650"/>
            <a:ext cx="10668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 descr="water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3038475"/>
            <a:ext cx="1079500" cy="692150"/>
          </a:xfrm>
          <a:noFill/>
        </p:spPr>
      </p:pic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46125" y="188913"/>
            <a:ext cx="78644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endParaRPr lang="en-US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endParaRPr lang="en-US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822325" y="4570413"/>
            <a:ext cx="8153400" cy="1631950"/>
          </a:xfrm>
          <a:prstGeom prst="rect">
            <a:avLst/>
          </a:prstGeom>
          <a:solidFill>
            <a:srgbClr val="FDFFD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5000">
                <a:latin typeface="Tahoma" pitchFamily="34" charset="0"/>
                <a:cs typeface="Tahoma" pitchFamily="34" charset="0"/>
              </a:rPr>
              <a:t>In the third pot, put some coffee beans (powder).</a:t>
            </a:r>
          </a:p>
        </p:txBody>
      </p:sp>
      <p:grpSp>
        <p:nvGrpSpPr>
          <p:cNvPr id="7178" name="Group 10"/>
          <p:cNvGrpSpPr>
            <a:grpSpLocks/>
          </p:cNvGrpSpPr>
          <p:nvPr/>
        </p:nvGrpSpPr>
        <p:grpSpPr bwMode="auto">
          <a:xfrm>
            <a:off x="4414838" y="2762250"/>
            <a:ext cx="685800" cy="538163"/>
            <a:chOff x="2664" y="381"/>
            <a:chExt cx="432" cy="339"/>
          </a:xfrm>
        </p:grpSpPr>
        <p:pic>
          <p:nvPicPr>
            <p:cNvPr id="7204" name="Picture 11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4" y="417"/>
              <a:ext cx="23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05" name="Picture 12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2" y="468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06" name="Picture 13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3" y="381"/>
              <a:ext cx="24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79" name="Group 14"/>
          <p:cNvGrpSpPr>
            <a:grpSpLocks/>
          </p:cNvGrpSpPr>
          <p:nvPr/>
        </p:nvGrpSpPr>
        <p:grpSpPr bwMode="auto">
          <a:xfrm>
            <a:off x="2038350" y="1924050"/>
            <a:ext cx="669925" cy="419100"/>
            <a:chOff x="1248" y="384"/>
            <a:chExt cx="422" cy="264"/>
          </a:xfrm>
        </p:grpSpPr>
        <p:pic>
          <p:nvPicPr>
            <p:cNvPr id="7202" name="Picture 15" descr="[ carrot.gif ]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384"/>
              <a:ext cx="2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203" name="Picture 16" descr="[ carrot.gif ]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432"/>
              <a:ext cx="23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6786563" y="1909763"/>
            <a:ext cx="466725" cy="442912"/>
            <a:chOff x="4248" y="582"/>
            <a:chExt cx="294" cy="279"/>
          </a:xfrm>
        </p:grpSpPr>
        <p:grpSp>
          <p:nvGrpSpPr>
            <p:cNvPr id="7181" name="Group 18"/>
            <p:cNvGrpSpPr>
              <a:grpSpLocks/>
            </p:cNvGrpSpPr>
            <p:nvPr/>
          </p:nvGrpSpPr>
          <p:grpSpPr bwMode="auto">
            <a:xfrm>
              <a:off x="4248" y="624"/>
              <a:ext cx="117" cy="75"/>
              <a:chOff x="3924" y="336"/>
              <a:chExt cx="117" cy="75"/>
            </a:xfrm>
          </p:grpSpPr>
          <p:sp>
            <p:nvSpPr>
              <p:cNvPr id="7200" name="Oval 19"/>
              <p:cNvSpPr>
                <a:spLocks noChangeArrowheads="1"/>
              </p:cNvSpPr>
              <p:nvPr/>
            </p:nvSpPr>
            <p:spPr bwMode="auto">
              <a:xfrm>
                <a:off x="3936" y="336"/>
                <a:ext cx="105" cy="7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01" name="Line 20"/>
              <p:cNvSpPr>
                <a:spLocks noChangeShapeType="1"/>
              </p:cNvSpPr>
              <p:nvPr/>
            </p:nvSpPr>
            <p:spPr bwMode="auto">
              <a:xfrm>
                <a:off x="3924" y="36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82" name="Group 21"/>
            <p:cNvGrpSpPr>
              <a:grpSpLocks/>
            </p:cNvGrpSpPr>
            <p:nvPr/>
          </p:nvGrpSpPr>
          <p:grpSpPr bwMode="auto">
            <a:xfrm>
              <a:off x="4299" y="693"/>
              <a:ext cx="117" cy="75"/>
              <a:chOff x="3924" y="336"/>
              <a:chExt cx="117" cy="75"/>
            </a:xfrm>
          </p:grpSpPr>
          <p:sp>
            <p:nvSpPr>
              <p:cNvPr id="7198" name="Oval 22"/>
              <p:cNvSpPr>
                <a:spLocks noChangeArrowheads="1"/>
              </p:cNvSpPr>
              <p:nvPr/>
            </p:nvSpPr>
            <p:spPr bwMode="auto">
              <a:xfrm>
                <a:off x="3936" y="336"/>
                <a:ext cx="105" cy="7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9" name="Line 23"/>
              <p:cNvSpPr>
                <a:spLocks noChangeShapeType="1"/>
              </p:cNvSpPr>
              <p:nvPr/>
            </p:nvSpPr>
            <p:spPr bwMode="auto">
              <a:xfrm>
                <a:off x="3924" y="36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83" name="Group 24"/>
            <p:cNvGrpSpPr>
              <a:grpSpLocks/>
            </p:cNvGrpSpPr>
            <p:nvPr/>
          </p:nvGrpSpPr>
          <p:grpSpPr bwMode="auto">
            <a:xfrm>
              <a:off x="4332" y="582"/>
              <a:ext cx="117" cy="75"/>
              <a:chOff x="3924" y="336"/>
              <a:chExt cx="117" cy="75"/>
            </a:xfrm>
          </p:grpSpPr>
          <p:sp>
            <p:nvSpPr>
              <p:cNvPr id="7196" name="Oval 25"/>
              <p:cNvSpPr>
                <a:spLocks noChangeArrowheads="1"/>
              </p:cNvSpPr>
              <p:nvPr/>
            </p:nvSpPr>
            <p:spPr bwMode="auto">
              <a:xfrm>
                <a:off x="3936" y="336"/>
                <a:ext cx="105" cy="7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7" name="Line 26"/>
              <p:cNvSpPr>
                <a:spLocks noChangeShapeType="1"/>
              </p:cNvSpPr>
              <p:nvPr/>
            </p:nvSpPr>
            <p:spPr bwMode="auto">
              <a:xfrm>
                <a:off x="3924" y="36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184" name="Group 27"/>
            <p:cNvGrpSpPr>
              <a:grpSpLocks/>
            </p:cNvGrpSpPr>
            <p:nvPr/>
          </p:nvGrpSpPr>
          <p:grpSpPr bwMode="auto">
            <a:xfrm>
              <a:off x="4422" y="645"/>
              <a:ext cx="117" cy="75"/>
              <a:chOff x="3924" y="336"/>
              <a:chExt cx="117" cy="75"/>
            </a:xfrm>
          </p:grpSpPr>
          <p:sp>
            <p:nvSpPr>
              <p:cNvPr id="7194" name="Oval 28"/>
              <p:cNvSpPr>
                <a:spLocks noChangeArrowheads="1"/>
              </p:cNvSpPr>
              <p:nvPr/>
            </p:nvSpPr>
            <p:spPr bwMode="auto">
              <a:xfrm>
                <a:off x="3936" y="336"/>
                <a:ext cx="105" cy="7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5" name="Line 29"/>
              <p:cNvSpPr>
                <a:spLocks noChangeShapeType="1"/>
              </p:cNvSpPr>
              <p:nvPr/>
            </p:nvSpPr>
            <p:spPr bwMode="auto">
              <a:xfrm>
                <a:off x="3924" y="36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85" name="Oval 30"/>
            <p:cNvSpPr>
              <a:spLocks noChangeArrowheads="1"/>
            </p:cNvSpPr>
            <p:nvPr/>
          </p:nvSpPr>
          <p:spPr bwMode="auto">
            <a:xfrm>
              <a:off x="4365" y="783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Oval 31"/>
            <p:cNvSpPr>
              <a:spLocks noChangeArrowheads="1"/>
            </p:cNvSpPr>
            <p:nvPr/>
          </p:nvSpPr>
          <p:spPr bwMode="auto">
            <a:xfrm>
              <a:off x="4425" y="780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Oval 32"/>
            <p:cNvSpPr>
              <a:spLocks noChangeArrowheads="1"/>
            </p:cNvSpPr>
            <p:nvPr/>
          </p:nvSpPr>
          <p:spPr bwMode="auto">
            <a:xfrm>
              <a:off x="4443" y="834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Oval 33"/>
            <p:cNvSpPr>
              <a:spLocks noChangeArrowheads="1"/>
            </p:cNvSpPr>
            <p:nvPr/>
          </p:nvSpPr>
          <p:spPr bwMode="auto">
            <a:xfrm>
              <a:off x="4497" y="798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Oval 34"/>
            <p:cNvSpPr>
              <a:spLocks noChangeArrowheads="1"/>
            </p:cNvSpPr>
            <p:nvPr/>
          </p:nvSpPr>
          <p:spPr bwMode="auto">
            <a:xfrm>
              <a:off x="4263" y="753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Oval 35"/>
            <p:cNvSpPr>
              <a:spLocks noChangeArrowheads="1"/>
            </p:cNvSpPr>
            <p:nvPr/>
          </p:nvSpPr>
          <p:spPr bwMode="auto">
            <a:xfrm>
              <a:off x="4443" y="735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Oval 36"/>
            <p:cNvSpPr>
              <a:spLocks noChangeArrowheads="1"/>
            </p:cNvSpPr>
            <p:nvPr/>
          </p:nvSpPr>
          <p:spPr bwMode="auto">
            <a:xfrm>
              <a:off x="4317" y="807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Oval 37"/>
            <p:cNvSpPr>
              <a:spLocks noChangeArrowheads="1"/>
            </p:cNvSpPr>
            <p:nvPr/>
          </p:nvSpPr>
          <p:spPr bwMode="auto">
            <a:xfrm>
              <a:off x="4362" y="834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Oval 38"/>
            <p:cNvSpPr>
              <a:spLocks noChangeArrowheads="1"/>
            </p:cNvSpPr>
            <p:nvPr/>
          </p:nvSpPr>
          <p:spPr bwMode="auto">
            <a:xfrm>
              <a:off x="4515" y="753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fire_2_e0"/>
          <p:cNvPicPr>
            <a:picLocks noChangeAspect="1" noChangeArrowheads="1" noCro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5663" y="2000250"/>
            <a:ext cx="862012" cy="1354138"/>
          </a:xfrm>
          <a:noFill/>
        </p:spPr>
      </p:pic>
      <p:pic>
        <p:nvPicPr>
          <p:cNvPr id="8195" name="Picture 3" descr="fire_2_e0"/>
          <p:cNvPicPr>
            <a:picLocks noChangeAspect="1" noChangeArrowheads="1" noCrop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3663" y="1862138"/>
            <a:ext cx="838200" cy="1316037"/>
          </a:xfrm>
          <a:noFill/>
        </p:spPr>
      </p:pic>
      <p:pic>
        <p:nvPicPr>
          <p:cNvPr id="8196" name="Picture 4" descr="water"/>
          <p:cNvPicPr>
            <a:picLocks noChangeAspect="1" noChangeArrowheads="1" noCrop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2046288"/>
            <a:ext cx="1035050" cy="663575"/>
          </a:xfrm>
          <a:noFill/>
        </p:spPr>
      </p:pic>
      <p:pic>
        <p:nvPicPr>
          <p:cNvPr id="8197" name="Picture 5" descr="fire_2_e0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420938"/>
            <a:ext cx="922338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 descr="wate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709738"/>
            <a:ext cx="1066800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 descr="water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11638" y="2849563"/>
            <a:ext cx="1079500" cy="692150"/>
          </a:xfrm>
          <a:noFill/>
        </p:spPr>
      </p:pic>
      <p:grpSp>
        <p:nvGrpSpPr>
          <p:cNvPr id="8200" name="Group 9"/>
          <p:cNvGrpSpPr>
            <a:grpSpLocks/>
          </p:cNvGrpSpPr>
          <p:nvPr/>
        </p:nvGrpSpPr>
        <p:grpSpPr bwMode="auto">
          <a:xfrm>
            <a:off x="4414838" y="2573338"/>
            <a:ext cx="685800" cy="538162"/>
            <a:chOff x="2664" y="381"/>
            <a:chExt cx="432" cy="339"/>
          </a:xfrm>
        </p:grpSpPr>
        <p:pic>
          <p:nvPicPr>
            <p:cNvPr id="8227" name="Picture 10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4" y="417"/>
              <a:ext cx="23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8" name="Picture 11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2" y="468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9" name="Picture 12" descr="eggcrack">
              <a:hlinkClick r:id="rId4"/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3" y="381"/>
              <a:ext cx="24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01" name="Group 13"/>
          <p:cNvGrpSpPr>
            <a:grpSpLocks/>
          </p:cNvGrpSpPr>
          <p:nvPr/>
        </p:nvGrpSpPr>
        <p:grpSpPr bwMode="auto">
          <a:xfrm>
            <a:off x="2038350" y="1754188"/>
            <a:ext cx="669925" cy="381000"/>
            <a:chOff x="1248" y="384"/>
            <a:chExt cx="422" cy="264"/>
          </a:xfrm>
        </p:grpSpPr>
        <p:pic>
          <p:nvPicPr>
            <p:cNvPr id="8225" name="Picture 14" descr="[ carrot.gif ]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384"/>
              <a:ext cx="2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226" name="Picture 15" descr="[ carrot.gif ]">
              <a:hlinkClick r:id="rId6"/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432"/>
              <a:ext cx="23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8202" name="Group 16"/>
          <p:cNvGrpSpPr>
            <a:grpSpLocks/>
          </p:cNvGrpSpPr>
          <p:nvPr/>
        </p:nvGrpSpPr>
        <p:grpSpPr bwMode="auto">
          <a:xfrm>
            <a:off x="6786563" y="1720850"/>
            <a:ext cx="466725" cy="442913"/>
            <a:chOff x="4248" y="582"/>
            <a:chExt cx="294" cy="279"/>
          </a:xfrm>
        </p:grpSpPr>
        <p:grpSp>
          <p:nvGrpSpPr>
            <p:cNvPr id="8204" name="Group 17"/>
            <p:cNvGrpSpPr>
              <a:grpSpLocks/>
            </p:cNvGrpSpPr>
            <p:nvPr/>
          </p:nvGrpSpPr>
          <p:grpSpPr bwMode="auto">
            <a:xfrm>
              <a:off x="4248" y="624"/>
              <a:ext cx="117" cy="75"/>
              <a:chOff x="3924" y="336"/>
              <a:chExt cx="117" cy="75"/>
            </a:xfrm>
          </p:grpSpPr>
          <p:sp>
            <p:nvSpPr>
              <p:cNvPr id="8223" name="Oval 18"/>
              <p:cNvSpPr>
                <a:spLocks noChangeArrowheads="1"/>
              </p:cNvSpPr>
              <p:nvPr/>
            </p:nvSpPr>
            <p:spPr bwMode="auto">
              <a:xfrm>
                <a:off x="3936" y="336"/>
                <a:ext cx="105" cy="7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Line 19"/>
              <p:cNvSpPr>
                <a:spLocks noChangeShapeType="1"/>
              </p:cNvSpPr>
              <p:nvPr/>
            </p:nvSpPr>
            <p:spPr bwMode="auto">
              <a:xfrm>
                <a:off x="3924" y="36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5" name="Group 20"/>
            <p:cNvGrpSpPr>
              <a:grpSpLocks/>
            </p:cNvGrpSpPr>
            <p:nvPr/>
          </p:nvGrpSpPr>
          <p:grpSpPr bwMode="auto">
            <a:xfrm>
              <a:off x="4299" y="693"/>
              <a:ext cx="117" cy="75"/>
              <a:chOff x="3924" y="336"/>
              <a:chExt cx="117" cy="75"/>
            </a:xfrm>
          </p:grpSpPr>
          <p:sp>
            <p:nvSpPr>
              <p:cNvPr id="8221" name="Oval 21"/>
              <p:cNvSpPr>
                <a:spLocks noChangeArrowheads="1"/>
              </p:cNvSpPr>
              <p:nvPr/>
            </p:nvSpPr>
            <p:spPr bwMode="auto">
              <a:xfrm>
                <a:off x="3936" y="336"/>
                <a:ext cx="105" cy="7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2" name="Line 22"/>
              <p:cNvSpPr>
                <a:spLocks noChangeShapeType="1"/>
              </p:cNvSpPr>
              <p:nvPr/>
            </p:nvSpPr>
            <p:spPr bwMode="auto">
              <a:xfrm>
                <a:off x="3924" y="36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6" name="Group 23"/>
            <p:cNvGrpSpPr>
              <a:grpSpLocks/>
            </p:cNvGrpSpPr>
            <p:nvPr/>
          </p:nvGrpSpPr>
          <p:grpSpPr bwMode="auto">
            <a:xfrm>
              <a:off x="4332" y="582"/>
              <a:ext cx="117" cy="75"/>
              <a:chOff x="3924" y="336"/>
              <a:chExt cx="117" cy="75"/>
            </a:xfrm>
          </p:grpSpPr>
          <p:sp>
            <p:nvSpPr>
              <p:cNvPr id="8219" name="Oval 24"/>
              <p:cNvSpPr>
                <a:spLocks noChangeArrowheads="1"/>
              </p:cNvSpPr>
              <p:nvPr/>
            </p:nvSpPr>
            <p:spPr bwMode="auto">
              <a:xfrm>
                <a:off x="3936" y="336"/>
                <a:ext cx="105" cy="7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0" name="Line 25"/>
              <p:cNvSpPr>
                <a:spLocks noChangeShapeType="1"/>
              </p:cNvSpPr>
              <p:nvPr/>
            </p:nvSpPr>
            <p:spPr bwMode="auto">
              <a:xfrm>
                <a:off x="3924" y="36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07" name="Group 26"/>
            <p:cNvGrpSpPr>
              <a:grpSpLocks/>
            </p:cNvGrpSpPr>
            <p:nvPr/>
          </p:nvGrpSpPr>
          <p:grpSpPr bwMode="auto">
            <a:xfrm>
              <a:off x="4422" y="645"/>
              <a:ext cx="117" cy="75"/>
              <a:chOff x="3924" y="336"/>
              <a:chExt cx="117" cy="75"/>
            </a:xfrm>
          </p:grpSpPr>
          <p:sp>
            <p:nvSpPr>
              <p:cNvPr id="8217" name="Oval 27"/>
              <p:cNvSpPr>
                <a:spLocks noChangeArrowheads="1"/>
              </p:cNvSpPr>
              <p:nvPr/>
            </p:nvSpPr>
            <p:spPr bwMode="auto">
              <a:xfrm>
                <a:off x="3936" y="336"/>
                <a:ext cx="105" cy="75"/>
              </a:xfrm>
              <a:prstGeom prst="ellipse">
                <a:avLst/>
              </a:prstGeom>
              <a:solidFill>
                <a:srgbClr val="CC99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8" name="Line 28"/>
              <p:cNvSpPr>
                <a:spLocks noChangeShapeType="1"/>
              </p:cNvSpPr>
              <p:nvPr/>
            </p:nvSpPr>
            <p:spPr bwMode="auto">
              <a:xfrm>
                <a:off x="3924" y="369"/>
                <a:ext cx="117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08" name="Oval 29"/>
            <p:cNvSpPr>
              <a:spLocks noChangeArrowheads="1"/>
            </p:cNvSpPr>
            <p:nvPr/>
          </p:nvSpPr>
          <p:spPr bwMode="auto">
            <a:xfrm>
              <a:off x="4365" y="783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9" name="Oval 30"/>
            <p:cNvSpPr>
              <a:spLocks noChangeArrowheads="1"/>
            </p:cNvSpPr>
            <p:nvPr/>
          </p:nvSpPr>
          <p:spPr bwMode="auto">
            <a:xfrm>
              <a:off x="4425" y="780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0" name="Oval 31"/>
            <p:cNvSpPr>
              <a:spLocks noChangeArrowheads="1"/>
            </p:cNvSpPr>
            <p:nvPr/>
          </p:nvSpPr>
          <p:spPr bwMode="auto">
            <a:xfrm>
              <a:off x="4443" y="834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Oval 32"/>
            <p:cNvSpPr>
              <a:spLocks noChangeArrowheads="1"/>
            </p:cNvSpPr>
            <p:nvPr/>
          </p:nvSpPr>
          <p:spPr bwMode="auto">
            <a:xfrm>
              <a:off x="4497" y="798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2" name="Oval 33"/>
            <p:cNvSpPr>
              <a:spLocks noChangeArrowheads="1"/>
            </p:cNvSpPr>
            <p:nvPr/>
          </p:nvSpPr>
          <p:spPr bwMode="auto">
            <a:xfrm>
              <a:off x="4263" y="753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Oval 34"/>
            <p:cNvSpPr>
              <a:spLocks noChangeArrowheads="1"/>
            </p:cNvSpPr>
            <p:nvPr/>
          </p:nvSpPr>
          <p:spPr bwMode="auto">
            <a:xfrm>
              <a:off x="4443" y="735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Oval 35"/>
            <p:cNvSpPr>
              <a:spLocks noChangeArrowheads="1"/>
            </p:cNvSpPr>
            <p:nvPr/>
          </p:nvSpPr>
          <p:spPr bwMode="auto">
            <a:xfrm>
              <a:off x="4317" y="807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5" name="Oval 36"/>
            <p:cNvSpPr>
              <a:spLocks noChangeArrowheads="1"/>
            </p:cNvSpPr>
            <p:nvPr/>
          </p:nvSpPr>
          <p:spPr bwMode="auto">
            <a:xfrm>
              <a:off x="4362" y="834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Oval 37"/>
            <p:cNvSpPr>
              <a:spLocks noChangeArrowheads="1"/>
            </p:cNvSpPr>
            <p:nvPr/>
          </p:nvSpPr>
          <p:spPr bwMode="auto">
            <a:xfrm>
              <a:off x="4515" y="753"/>
              <a:ext cx="27" cy="27"/>
            </a:xfrm>
            <a:prstGeom prst="ellipse">
              <a:avLst/>
            </a:prstGeom>
            <a:solidFill>
              <a:srgbClr val="CC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3" name="Rectangle 39"/>
          <p:cNvSpPr>
            <a:spLocks noChangeArrowheads="1"/>
          </p:cNvSpPr>
          <p:nvPr/>
        </p:nvSpPr>
        <p:spPr bwMode="auto">
          <a:xfrm>
            <a:off x="746125" y="4268788"/>
            <a:ext cx="786447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5000">
                <a:latin typeface="Tahoma" pitchFamily="34" charset="0"/>
                <a:cs typeface="Tahoma" pitchFamily="34" charset="0"/>
              </a:rPr>
              <a:t>Boil all three pots for 15 minutes. Take out what you put in.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Text Box 2"/>
          <p:cNvSpPr txBox="1">
            <a:spLocks noChangeArrowheads="1"/>
          </p:cNvSpPr>
          <p:nvPr/>
        </p:nvSpPr>
        <p:spPr bwMode="auto">
          <a:xfrm>
            <a:off x="1049338" y="1600200"/>
            <a:ext cx="73596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5000">
                <a:latin typeface="Tahoma" pitchFamily="34" charset="0"/>
                <a:cs typeface="Tahoma" pitchFamily="34" charset="0"/>
              </a:rPr>
              <a:t>The carrots went in hard.</a:t>
            </a:r>
          </a:p>
          <a:p>
            <a:pPr eaLnBrk="1" hangingPunct="1"/>
            <a:r>
              <a:rPr lang="en-US" sz="5000">
                <a:latin typeface="Tahoma" pitchFamily="34" charset="0"/>
                <a:cs typeface="Tahoma" pitchFamily="34" charset="0"/>
              </a:rPr>
              <a:t>     They are now soft.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44813" y="3336925"/>
            <a:ext cx="1530350" cy="1123950"/>
            <a:chOff x="2664" y="381"/>
            <a:chExt cx="432" cy="339"/>
          </a:xfrm>
        </p:grpSpPr>
        <p:pic>
          <p:nvPicPr>
            <p:cNvPr id="9224" name="Picture 4" descr="eggcrack">
              <a:hlinkClick r:id="rId2"/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64" y="417"/>
              <a:ext cx="234" cy="2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5" descr="eggcrack">
              <a:hlinkClick r:id="rId2"/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2" y="468"/>
              <a:ext cx="25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6" descr="eggcrack">
              <a:hlinkClick r:id="rId2"/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53" y="381"/>
              <a:ext cx="243" cy="2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03815" name="Text Box 7"/>
          <p:cNvSpPr txBox="1">
            <a:spLocks noChangeArrowheads="1"/>
          </p:cNvSpPr>
          <p:nvPr/>
        </p:nvSpPr>
        <p:spPr bwMode="auto">
          <a:xfrm>
            <a:off x="611188" y="4724400"/>
            <a:ext cx="8469312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5000">
                <a:latin typeface="Tahoma" pitchFamily="34" charset="0"/>
                <a:cs typeface="Tahoma" pitchFamily="34" charset="0"/>
              </a:rPr>
              <a:t>The eggs went in soft inside.</a:t>
            </a:r>
          </a:p>
          <a:p>
            <a:pPr eaLnBrk="1" hangingPunct="1"/>
            <a:r>
              <a:rPr lang="en-US" sz="5000">
                <a:latin typeface="Tahoma" pitchFamily="34" charset="0"/>
                <a:cs typeface="Tahoma" pitchFamily="34" charset="0"/>
              </a:rPr>
              <a:t>     Now they are hard inside.</a:t>
            </a: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611188" y="473075"/>
            <a:ext cx="1854200" cy="962025"/>
            <a:chOff x="1248" y="384"/>
            <a:chExt cx="422" cy="264"/>
          </a:xfrm>
        </p:grpSpPr>
        <p:pic>
          <p:nvPicPr>
            <p:cNvPr id="9222" name="Picture 9" descr="[ carrot.gif ]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384"/>
              <a:ext cx="288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3" name="Picture 10" descr="[ carrot.gif ]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0" y="432"/>
              <a:ext cx="23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3000"/>
                                        <p:tgtEl>
                                          <p:spTgt spid="50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3000"/>
                                        <p:tgtEl>
                                          <p:spTgt spid="503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10" grpId="0"/>
      <p:bldP spid="5038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Text Box 2"/>
          <p:cNvSpPr txBox="1">
            <a:spLocks noChangeArrowheads="1"/>
          </p:cNvSpPr>
          <p:nvPr/>
        </p:nvSpPr>
        <p:spPr bwMode="auto">
          <a:xfrm>
            <a:off x="306388" y="3035300"/>
            <a:ext cx="4503737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2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2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2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2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4400">
                <a:latin typeface="Tahoma" pitchFamily="34" charset="0"/>
                <a:cs typeface="Tahoma" pitchFamily="34" charset="0"/>
              </a:rPr>
              <a:t>But the water has the colour and the wonderful smell of coffee.</a:t>
            </a:r>
          </a:p>
        </p:txBody>
      </p:sp>
      <p:sp>
        <p:nvSpPr>
          <p:cNvPr id="504835" name="Rectangle 3"/>
          <p:cNvSpPr>
            <a:spLocks noChangeArrowheads="1"/>
          </p:cNvSpPr>
          <p:nvPr/>
        </p:nvSpPr>
        <p:spPr bwMode="auto">
          <a:xfrm>
            <a:off x="4465638" y="479425"/>
            <a:ext cx="41465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sz="4400">
                <a:latin typeface="Tahoma" pitchFamily="34" charset="0"/>
                <a:cs typeface="Tahoma" pitchFamily="34" charset="0"/>
              </a:rPr>
              <a:t>The coffee powder has disappeared.</a:t>
            </a:r>
          </a:p>
        </p:txBody>
      </p:sp>
      <p:pic>
        <p:nvPicPr>
          <p:cNvPr id="504836" name="Picture 4" descr="cup99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8613" y="3738563"/>
            <a:ext cx="2260600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62050" y="477838"/>
            <a:ext cx="2020888" cy="1466850"/>
            <a:chOff x="4586" y="186"/>
            <a:chExt cx="787" cy="591"/>
          </a:xfrm>
        </p:grpSpPr>
        <p:sp>
          <p:nvSpPr>
            <p:cNvPr id="10246" name="Oval 6"/>
            <p:cNvSpPr>
              <a:spLocks noChangeArrowheads="1"/>
            </p:cNvSpPr>
            <p:nvPr/>
          </p:nvSpPr>
          <p:spPr bwMode="auto">
            <a:xfrm>
              <a:off x="4586" y="319"/>
              <a:ext cx="296" cy="239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>
              <a:off x="4587" y="424"/>
              <a:ext cx="29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Oval 8"/>
            <p:cNvSpPr>
              <a:spLocks noChangeArrowheads="1"/>
            </p:cNvSpPr>
            <p:nvPr/>
          </p:nvSpPr>
          <p:spPr bwMode="auto">
            <a:xfrm>
              <a:off x="4730" y="539"/>
              <a:ext cx="296" cy="238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Line 9"/>
            <p:cNvSpPr>
              <a:spLocks noChangeShapeType="1"/>
            </p:cNvSpPr>
            <p:nvPr/>
          </p:nvSpPr>
          <p:spPr bwMode="auto">
            <a:xfrm>
              <a:off x="4725" y="644"/>
              <a:ext cx="30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Oval 10"/>
            <p:cNvSpPr>
              <a:spLocks noChangeArrowheads="1"/>
            </p:cNvSpPr>
            <p:nvPr/>
          </p:nvSpPr>
          <p:spPr bwMode="auto">
            <a:xfrm>
              <a:off x="4823" y="186"/>
              <a:ext cx="296" cy="238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Line 11"/>
            <p:cNvSpPr>
              <a:spLocks noChangeShapeType="1"/>
            </p:cNvSpPr>
            <p:nvPr/>
          </p:nvSpPr>
          <p:spPr bwMode="auto">
            <a:xfrm>
              <a:off x="4823" y="291"/>
              <a:ext cx="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Oval 12"/>
            <p:cNvSpPr>
              <a:spLocks noChangeArrowheads="1"/>
            </p:cNvSpPr>
            <p:nvPr/>
          </p:nvSpPr>
          <p:spPr bwMode="auto">
            <a:xfrm>
              <a:off x="5077" y="386"/>
              <a:ext cx="296" cy="238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5E4700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 flipV="1">
              <a:off x="5077" y="491"/>
              <a:ext cx="2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3000"/>
                                        <p:tgtEl>
                                          <p:spTgt spid="50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3000"/>
                                        <p:tgtEl>
                                          <p:spTgt spid="50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0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4" grpId="0"/>
      <p:bldP spid="504835" grpId="0"/>
    </p:bldLst>
  </p:timing>
</p:sld>
</file>

<file path=ppt/theme/theme1.xml><?xml version="1.0" encoding="utf-8"?>
<a:theme xmlns:a="http://schemas.openxmlformats.org/drawingml/2006/main" name="Blank">
  <a:themeElements>
    <a:clrScheme name="">
      <a:dk1>
        <a:srgbClr val="808080"/>
      </a:dk1>
      <a:lt1>
        <a:srgbClr val="FFFF66"/>
      </a:lt1>
      <a:dk2>
        <a:srgbClr val="FFFF00"/>
      </a:dk2>
      <a:lt2>
        <a:srgbClr val="000000"/>
      </a:lt2>
      <a:accent1>
        <a:srgbClr val="00CC99"/>
      </a:accent1>
      <a:accent2>
        <a:srgbClr val="3333CC"/>
      </a:accent2>
      <a:accent3>
        <a:srgbClr val="FFFFAA"/>
      </a:accent3>
      <a:accent4>
        <a:srgbClr val="DADA56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Proposal</Template>
  <TotalTime>2479</TotalTime>
  <Words>414</Words>
  <Application>Microsoft Office PowerPoint</Application>
  <PresentationFormat>On-screen Show (4:3)</PresentationFormat>
  <Paragraphs>76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Times New Roman</vt:lpstr>
      <vt:lpstr>Arial</vt:lpstr>
      <vt:lpstr>Tahoma</vt:lpstr>
      <vt:lpstr>Blank</vt:lpstr>
      <vt:lpstr>Life as an Auditor</vt:lpstr>
      <vt:lpstr>THE CARROT, THE EGG AND THE COFFEE BEAN</vt:lpstr>
      <vt:lpstr>Put three pots of water over the fire.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CA Niranjan Joshi</dc:creator>
  <cp:lastModifiedBy>NIRANJAN</cp:lastModifiedBy>
  <cp:revision>379</cp:revision>
  <cp:lastPrinted>2004-01-08T10:12:32Z</cp:lastPrinted>
  <dcterms:created xsi:type="dcterms:W3CDTF">2001-09-17T22:51:53Z</dcterms:created>
  <dcterms:modified xsi:type="dcterms:W3CDTF">2016-03-16T10:53:20Z</dcterms:modified>
</cp:coreProperties>
</file>